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5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6" r:id="rId26"/>
    <p:sldId id="260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Venous and lymphatic drainage of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Dr Anita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Rani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Professor, Department of Anatomy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October 2016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Median Vein of Forearm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Begins from </a:t>
            </a:r>
            <a:r>
              <a:rPr lang="en-US" dirty="0" err="1" smtClean="0"/>
              <a:t>palmar</a:t>
            </a:r>
            <a:r>
              <a:rPr lang="en-US" dirty="0" smtClean="0"/>
              <a:t> venous network</a:t>
            </a:r>
          </a:p>
          <a:p>
            <a:r>
              <a:rPr lang="en-US" dirty="0" smtClean="0"/>
              <a:t>Ends in any one of the veins of front of elbow</a:t>
            </a:r>
            <a:endParaRPr lang="en-US" dirty="0"/>
          </a:p>
        </p:txBody>
      </p:sp>
      <p:pic>
        <p:nvPicPr>
          <p:cNvPr id="4" name="Picture 2" descr="Image result for median cubital v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25431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variations of median cubital v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2717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Deep Veins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1600200"/>
            <a:ext cx="1447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Image result for deep veins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546230" cy="4191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1748" name="Picture 4" descr="Image result for deep veins of upper li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733800" cy="421438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Cephalic vein communicates with External Jugular Vein by a small vein, superficial to clavicle.</a:t>
            </a:r>
          </a:p>
          <a:p>
            <a:r>
              <a:rPr lang="en-US" dirty="0" smtClean="0"/>
              <a:t>In operations of removal of breast in carcinoma cases, </a:t>
            </a:r>
            <a:r>
              <a:rPr lang="en-US" dirty="0" err="1" smtClean="0"/>
              <a:t>axillary</a:t>
            </a:r>
            <a:r>
              <a:rPr lang="en-US" dirty="0" smtClean="0"/>
              <a:t> vein is also cut.</a:t>
            </a:r>
          </a:p>
          <a:p>
            <a:r>
              <a:rPr lang="en-US" dirty="0" smtClean="0"/>
              <a:t>This communication enlarges and helps in maintaining the circulation.</a:t>
            </a:r>
          </a:p>
          <a:p>
            <a:r>
              <a:rPr lang="en-US" dirty="0" smtClean="0"/>
              <a:t>In cases of fracture of clavicle, rupture of this channel may lead to large hematoma.</a:t>
            </a:r>
            <a:endParaRPr lang="en-US" dirty="0"/>
          </a:p>
        </p:txBody>
      </p:sp>
      <p:pic>
        <p:nvPicPr>
          <p:cNvPr id="32770" name="Picture 2" descr="Image result for communication between cephalic vein and external jugular v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376237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Superficial Lymphatic Vessels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72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The superficial lymphatic vessels of the upper limb initially arise from </a:t>
            </a:r>
            <a:r>
              <a:rPr lang="en-US" b="1" dirty="0" smtClean="0"/>
              <a:t>lymphatic plexuses </a:t>
            </a:r>
            <a:r>
              <a:rPr lang="en-US" dirty="0" smtClean="0"/>
              <a:t>in the skin of the hand (networks of lymphatic capillaries beginning in the extracellular spaces). </a:t>
            </a:r>
          </a:p>
          <a:p>
            <a:r>
              <a:rPr lang="en-US" dirty="0" smtClean="0"/>
              <a:t>They then ascend up the arm, in close proximity to the major superficial veins.</a:t>
            </a:r>
          </a:p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9371" t="22917" r="57247" b="6250"/>
          <a:stretch>
            <a:fillRect/>
          </a:stretch>
        </p:blipFill>
        <p:spPr bwMode="auto">
          <a:xfrm>
            <a:off x="4876800" y="1600200"/>
            <a:ext cx="3896285" cy="4648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Superficial Lymphatic Vessels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876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The vessels shadowing the </a:t>
            </a:r>
            <a:r>
              <a:rPr lang="en-US" b="1" dirty="0" err="1" smtClean="0"/>
              <a:t>basilic</a:t>
            </a:r>
            <a:r>
              <a:rPr lang="en-US" b="1" dirty="0" smtClean="0"/>
              <a:t> vein</a:t>
            </a:r>
            <a:r>
              <a:rPr lang="en-US" dirty="0" smtClean="0"/>
              <a:t> go on to enter the </a:t>
            </a:r>
            <a:r>
              <a:rPr lang="en-US" dirty="0" err="1" smtClean="0"/>
              <a:t>cubital</a:t>
            </a:r>
            <a:r>
              <a:rPr lang="en-US" dirty="0" smtClean="0"/>
              <a:t> lymph nodes. </a:t>
            </a:r>
          </a:p>
          <a:p>
            <a:pPr algn="just"/>
            <a:r>
              <a:rPr lang="en-US" dirty="0" smtClean="0"/>
              <a:t>These lie medial to the vein, and proximally to the medial </a:t>
            </a:r>
            <a:r>
              <a:rPr lang="en-US" dirty="0" err="1" smtClean="0"/>
              <a:t>epicondyle</a:t>
            </a:r>
            <a:r>
              <a:rPr lang="en-US" dirty="0" smtClean="0"/>
              <a:t> of the </a:t>
            </a:r>
            <a:r>
              <a:rPr lang="en-US" dirty="0" err="1" smtClean="0"/>
              <a:t>humerus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Vessels carrying on from these nodes then continue up the arm, terminating in the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ateral</a:t>
            </a:r>
            <a:r>
              <a:rPr lang="en-US" dirty="0" smtClean="0"/>
              <a:t> </a:t>
            </a:r>
            <a:r>
              <a:rPr lang="en-US" b="1" dirty="0" err="1" smtClean="0"/>
              <a:t>axillary</a:t>
            </a:r>
            <a:r>
              <a:rPr lang="en-US" b="1" dirty="0" smtClean="0"/>
              <a:t> lymph nodes.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9371" t="22917" r="57247" b="6250"/>
          <a:stretch>
            <a:fillRect/>
          </a:stretch>
        </p:blipFill>
        <p:spPr bwMode="auto">
          <a:xfrm>
            <a:off x="4648200" y="1371600"/>
            <a:ext cx="4038600" cy="48768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Superficial Lymphatic Vessels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The vessels shadowing the </a:t>
            </a:r>
            <a:r>
              <a:rPr lang="en-US" b="1" dirty="0" smtClean="0"/>
              <a:t>cephalic vein</a:t>
            </a:r>
            <a:r>
              <a:rPr lang="en-US" dirty="0" smtClean="0"/>
              <a:t>  cross the proximal part of the arm and shoulder to enter the </a:t>
            </a:r>
            <a:r>
              <a:rPr lang="en-US" b="1" dirty="0" smtClean="0"/>
              <a:t>apical </a:t>
            </a:r>
            <a:r>
              <a:rPr lang="en-US" b="1" dirty="0" err="1" smtClean="0"/>
              <a:t>axillary</a:t>
            </a:r>
            <a:r>
              <a:rPr lang="en-US" b="1" dirty="0" smtClean="0"/>
              <a:t> </a:t>
            </a:r>
            <a:r>
              <a:rPr lang="en-US" dirty="0" smtClean="0"/>
              <a:t>lymph nodes, though some </a:t>
            </a:r>
            <a:r>
              <a:rPr lang="en-US" b="1" dirty="0" smtClean="0">
                <a:solidFill>
                  <a:srgbClr val="FF0000"/>
                </a:solidFill>
              </a:rPr>
              <a:t>exceptions </a:t>
            </a:r>
            <a:r>
              <a:rPr lang="en-US" dirty="0" smtClean="0"/>
              <a:t>instead enter the more superficial </a:t>
            </a:r>
            <a:r>
              <a:rPr lang="en-US" dirty="0" err="1" smtClean="0"/>
              <a:t>deltopectoral</a:t>
            </a:r>
            <a:r>
              <a:rPr lang="en-US" dirty="0" smtClean="0"/>
              <a:t> lymph nodes.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9371" t="22917" r="57247" b="6250"/>
          <a:stretch>
            <a:fillRect/>
          </a:stretch>
        </p:blipFill>
        <p:spPr bwMode="auto">
          <a:xfrm>
            <a:off x="4876800" y="1600200"/>
            <a:ext cx="389628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Deep Lymphatic Vessels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4038600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Follow the major deep veins (i.e. radial, </a:t>
            </a:r>
            <a:r>
              <a:rPr lang="en-US" sz="2400" dirty="0" err="1" smtClean="0"/>
              <a:t>ulnar</a:t>
            </a:r>
            <a:r>
              <a:rPr lang="en-US" sz="2400" dirty="0" smtClean="0"/>
              <a:t> and brachial veins) to terminating in the </a:t>
            </a:r>
            <a:r>
              <a:rPr lang="en-US" sz="2400" b="1" dirty="0" smtClean="0"/>
              <a:t>humeral </a:t>
            </a:r>
            <a:r>
              <a:rPr lang="en-US" sz="2400" b="1" dirty="0" err="1" smtClean="0"/>
              <a:t>axillary</a:t>
            </a:r>
            <a:r>
              <a:rPr lang="en-US" sz="2400" b="1" dirty="0" smtClean="0"/>
              <a:t> lymph nodes</a:t>
            </a:r>
            <a:r>
              <a:rPr lang="en-US" sz="2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They  drain lymph from joint capsules, </a:t>
            </a:r>
            <a:r>
              <a:rPr lang="en-US" sz="2400" dirty="0" err="1" smtClean="0"/>
              <a:t>periosteum</a:t>
            </a:r>
            <a:r>
              <a:rPr lang="en-US" sz="2400" dirty="0" smtClean="0"/>
              <a:t>, tendons and muscles.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Some additional lymph nodes may be found along the ascending path of the deep vessels.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9371" t="22917" r="57247" b="6250"/>
          <a:stretch>
            <a:fillRect/>
          </a:stretch>
        </p:blipFill>
        <p:spPr bwMode="auto">
          <a:xfrm>
            <a:off x="4724400" y="1600200"/>
            <a:ext cx="4038600" cy="4817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6481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The majority of the upper lymph nodes are located in the </a:t>
            </a:r>
            <a:r>
              <a:rPr lang="en-US" dirty="0" err="1" smtClean="0"/>
              <a:t>axilla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Divided anatomically into 5 groups:</a:t>
            </a:r>
          </a:p>
          <a:p>
            <a:pPr algn="just"/>
            <a:r>
              <a:rPr lang="en-US" b="1" dirty="0" smtClean="0"/>
              <a:t>Pectoral (anterior)</a:t>
            </a:r>
            <a:r>
              <a:rPr lang="en-US" dirty="0" smtClean="0"/>
              <a:t> </a:t>
            </a:r>
          </a:p>
          <a:p>
            <a:pPr algn="just"/>
            <a:r>
              <a:rPr lang="en-US" b="1" dirty="0" err="1" smtClean="0"/>
              <a:t>Subscapular</a:t>
            </a:r>
            <a:r>
              <a:rPr lang="en-US" b="1" dirty="0" smtClean="0"/>
              <a:t> (posterior)</a:t>
            </a:r>
            <a:r>
              <a:rPr lang="en-US" dirty="0" smtClean="0"/>
              <a:t> </a:t>
            </a:r>
          </a:p>
          <a:p>
            <a:pPr algn="just"/>
            <a:r>
              <a:rPr lang="en-US" b="1" dirty="0" smtClean="0"/>
              <a:t>Humeral (lateral)</a:t>
            </a:r>
            <a:r>
              <a:rPr lang="en-US" dirty="0" smtClean="0"/>
              <a:t> </a:t>
            </a:r>
          </a:p>
          <a:p>
            <a:pPr algn="just"/>
            <a:r>
              <a:rPr lang="en-US" b="1" dirty="0" smtClean="0"/>
              <a:t>Central</a:t>
            </a:r>
            <a:endParaRPr lang="en-US" dirty="0" smtClean="0"/>
          </a:p>
          <a:p>
            <a:pPr algn="just"/>
            <a:r>
              <a:rPr lang="en-US" b="1" dirty="0" smtClean="0"/>
              <a:t>Apical</a:t>
            </a:r>
            <a:r>
              <a:rPr lang="en-US" dirty="0" smtClean="0"/>
              <a:t> </a:t>
            </a:r>
          </a:p>
          <a:p>
            <a:pPr algn="just"/>
            <a:endParaRPr lang="en-US" dirty="0"/>
          </a:p>
        </p:txBody>
      </p:sp>
      <p:pic>
        <p:nvPicPr>
          <p:cNvPr id="5" name="Picture 2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9733" y="2133600"/>
            <a:ext cx="4504267" cy="4053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1" dirty="0" smtClean="0"/>
              <a:t>Pectoral (anterior)</a:t>
            </a:r>
            <a:r>
              <a:rPr lang="en-US" dirty="0" smtClean="0"/>
              <a:t> – 3-5 nodes, located in the medial wall of the </a:t>
            </a:r>
            <a:r>
              <a:rPr lang="en-US" dirty="0" err="1" smtClean="0"/>
              <a:t>axilla</a:t>
            </a:r>
            <a:r>
              <a:rPr lang="en-US" dirty="0" smtClean="0"/>
              <a:t>. They receive lymph primarily from the anterior thoracic wall, including most of the breast.</a:t>
            </a:r>
          </a:p>
          <a:p>
            <a:endParaRPr lang="en-US" dirty="0"/>
          </a:p>
        </p:txBody>
      </p:sp>
      <p:pic>
        <p:nvPicPr>
          <p:cNvPr id="5" name="Picture 2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199467" cy="377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Superficial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Preaxial</a:t>
            </a:r>
            <a:r>
              <a:rPr lang="en-US" dirty="0" smtClean="0"/>
              <a:t> :   Cephalic vein</a:t>
            </a:r>
          </a:p>
          <a:p>
            <a:r>
              <a:rPr lang="en-US" dirty="0" smtClean="0"/>
              <a:t>Post axial:    </a:t>
            </a:r>
            <a:r>
              <a:rPr lang="en-US" dirty="0" err="1" smtClean="0"/>
              <a:t>Basilic</a:t>
            </a:r>
            <a:r>
              <a:rPr lang="en-US" dirty="0" smtClean="0"/>
              <a:t> vein</a:t>
            </a:r>
          </a:p>
          <a:p>
            <a:r>
              <a:rPr lang="en-US" dirty="0" smtClean="0"/>
              <a:t>Run away from pressure points</a:t>
            </a:r>
          </a:p>
          <a:p>
            <a:pPr algn="just"/>
            <a:r>
              <a:rPr lang="en-US" dirty="0" smtClean="0"/>
              <a:t>Accompanied by </a:t>
            </a:r>
            <a:r>
              <a:rPr lang="en-US" dirty="0" err="1" smtClean="0"/>
              <a:t>cutaneous</a:t>
            </a:r>
            <a:r>
              <a:rPr lang="en-US" dirty="0" smtClean="0"/>
              <a:t> nerves and </a:t>
            </a:r>
            <a:r>
              <a:rPr lang="en-US" dirty="0" err="1" smtClean="0"/>
              <a:t>lymphatics</a:t>
            </a:r>
            <a:r>
              <a:rPr lang="en-US" dirty="0" smtClean="0"/>
              <a:t> NOT ARTERIES</a:t>
            </a:r>
          </a:p>
          <a:p>
            <a:r>
              <a:rPr lang="en-US" dirty="0" smtClean="0"/>
              <a:t>Best utilized for IV injections</a:t>
            </a:r>
          </a:p>
        </p:txBody>
      </p:sp>
      <p:pic>
        <p:nvPicPr>
          <p:cNvPr id="4" name="Picture 4" descr="Image result for veins of upper limb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0500"/>
            <a:ext cx="254317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 smtClean="0"/>
              <a:t>Subscapular</a:t>
            </a:r>
            <a:r>
              <a:rPr lang="en-US" b="1" dirty="0" smtClean="0"/>
              <a:t> (posterior)</a:t>
            </a:r>
            <a:r>
              <a:rPr lang="en-US" dirty="0" smtClean="0"/>
              <a:t> – 6-7 nodes, located along the posterior </a:t>
            </a:r>
            <a:r>
              <a:rPr lang="en-US" dirty="0" err="1" smtClean="0"/>
              <a:t>axillary</a:t>
            </a:r>
            <a:r>
              <a:rPr lang="en-US" dirty="0" smtClean="0"/>
              <a:t> fold and </a:t>
            </a:r>
            <a:r>
              <a:rPr lang="en-US" dirty="0" err="1" smtClean="0"/>
              <a:t>subscapular</a:t>
            </a:r>
            <a:r>
              <a:rPr lang="en-US" dirty="0" smtClean="0"/>
              <a:t> blood vessels. They receive lymph from the posterior thoracic wall and scapular region.</a:t>
            </a:r>
          </a:p>
          <a:p>
            <a:pPr algn="just"/>
            <a:endParaRPr lang="en-US" dirty="0"/>
          </a:p>
        </p:txBody>
      </p:sp>
      <p:pic>
        <p:nvPicPr>
          <p:cNvPr id="5" name="Picture 2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199467" cy="377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1" dirty="0" smtClean="0"/>
              <a:t>Humeral (lateral)</a:t>
            </a:r>
            <a:r>
              <a:rPr lang="en-US" dirty="0" smtClean="0"/>
              <a:t> – 4-6 nodes, located in the lateral wall of the </a:t>
            </a:r>
            <a:r>
              <a:rPr lang="en-US" dirty="0" err="1" smtClean="0"/>
              <a:t>axilla</a:t>
            </a:r>
            <a:r>
              <a:rPr lang="en-US" dirty="0" smtClean="0"/>
              <a:t>, posterior to the </a:t>
            </a:r>
            <a:r>
              <a:rPr lang="en-US" dirty="0" err="1" smtClean="0"/>
              <a:t>axillary</a:t>
            </a:r>
            <a:r>
              <a:rPr lang="en-US" dirty="0" smtClean="0"/>
              <a:t> vein. They receive the majority of lymph drained from the upper limb.</a:t>
            </a:r>
          </a:p>
          <a:p>
            <a:pPr algn="just"/>
            <a:endParaRPr lang="en-US" dirty="0"/>
          </a:p>
        </p:txBody>
      </p:sp>
      <p:pic>
        <p:nvPicPr>
          <p:cNvPr id="5" name="Picture 2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199467" cy="377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Central</a:t>
            </a:r>
            <a:r>
              <a:rPr lang="en-US" dirty="0" smtClean="0"/>
              <a:t> </a:t>
            </a:r>
          </a:p>
          <a:p>
            <a:pPr algn="just">
              <a:buNone/>
            </a:pPr>
            <a:r>
              <a:rPr lang="en-US" dirty="0" smtClean="0"/>
              <a:t>    3-4 large nodes, located near the base of the </a:t>
            </a:r>
            <a:r>
              <a:rPr lang="en-US" dirty="0" err="1" smtClean="0"/>
              <a:t>axilla</a:t>
            </a:r>
            <a:r>
              <a:rPr lang="en-US" dirty="0" smtClean="0"/>
              <a:t> (deep to </a:t>
            </a:r>
            <a:r>
              <a:rPr lang="en-US" dirty="0" err="1" smtClean="0"/>
              <a:t>pectoralis</a:t>
            </a:r>
            <a:r>
              <a:rPr lang="en-US" dirty="0" smtClean="0"/>
              <a:t> minor, close to the 2nd part of the </a:t>
            </a:r>
            <a:r>
              <a:rPr lang="en-US" dirty="0" err="1" smtClean="0"/>
              <a:t>axillary</a:t>
            </a:r>
            <a:r>
              <a:rPr lang="en-US" dirty="0" smtClean="0"/>
              <a:t> artery). They receive lymph via efferent vessels from the pectoral, </a:t>
            </a:r>
            <a:r>
              <a:rPr lang="en-US" dirty="0" err="1" smtClean="0"/>
              <a:t>subscapular</a:t>
            </a:r>
            <a:r>
              <a:rPr lang="en-US" dirty="0" smtClean="0"/>
              <a:t> and humeral </a:t>
            </a:r>
            <a:r>
              <a:rPr lang="en-US" dirty="0" err="1" smtClean="0"/>
              <a:t>axillary</a:t>
            </a:r>
            <a:r>
              <a:rPr lang="en-US" dirty="0" smtClean="0"/>
              <a:t> lymph node groups.</a:t>
            </a:r>
          </a:p>
          <a:p>
            <a:pPr algn="just"/>
            <a:endParaRPr lang="en-US" dirty="0"/>
          </a:p>
        </p:txBody>
      </p:sp>
      <p:pic>
        <p:nvPicPr>
          <p:cNvPr id="5" name="Picture 2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199467" cy="377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Apical</a:t>
            </a:r>
            <a:r>
              <a:rPr lang="en-US" dirty="0" smtClean="0"/>
              <a:t> – </a:t>
            </a:r>
          </a:p>
          <a:p>
            <a:pPr algn="just">
              <a:buNone/>
            </a:pPr>
            <a:r>
              <a:rPr lang="en-US" dirty="0" smtClean="0"/>
              <a:t>      Located in the apex of the </a:t>
            </a:r>
            <a:r>
              <a:rPr lang="en-US" dirty="0" err="1" smtClean="0"/>
              <a:t>axilla</a:t>
            </a:r>
            <a:r>
              <a:rPr lang="en-US" dirty="0" smtClean="0"/>
              <a:t>, close to the </a:t>
            </a:r>
            <a:r>
              <a:rPr lang="en-US" dirty="0" err="1" smtClean="0"/>
              <a:t>axillary</a:t>
            </a:r>
            <a:r>
              <a:rPr lang="en-US" dirty="0" smtClean="0"/>
              <a:t> vein and 1st part of the </a:t>
            </a:r>
            <a:r>
              <a:rPr lang="en-US" dirty="0" err="1" smtClean="0"/>
              <a:t>axillary</a:t>
            </a:r>
            <a:r>
              <a:rPr lang="en-US" dirty="0" smtClean="0"/>
              <a:t> artery. </a:t>
            </a:r>
          </a:p>
          <a:p>
            <a:pPr algn="just">
              <a:buNone/>
            </a:pPr>
            <a:r>
              <a:rPr lang="en-US" dirty="0" smtClean="0"/>
              <a:t>      They receive lymph from efferent vessels of the central </a:t>
            </a:r>
            <a:r>
              <a:rPr lang="en-US" dirty="0" err="1" smtClean="0"/>
              <a:t>axillary</a:t>
            </a:r>
            <a:r>
              <a:rPr lang="en-US" dirty="0" smtClean="0"/>
              <a:t> lymph nodes, therefore from all </a:t>
            </a:r>
            <a:r>
              <a:rPr lang="en-US" dirty="0" err="1" smtClean="0"/>
              <a:t>axillary</a:t>
            </a:r>
            <a:r>
              <a:rPr lang="en-US" dirty="0" smtClean="0"/>
              <a:t> lymph node groups. </a:t>
            </a:r>
          </a:p>
          <a:p>
            <a:pPr algn="just">
              <a:buNone/>
            </a:pPr>
            <a:r>
              <a:rPr lang="en-US" dirty="0" smtClean="0"/>
              <a:t>     The apical </a:t>
            </a:r>
            <a:r>
              <a:rPr lang="en-US" dirty="0" err="1" smtClean="0"/>
              <a:t>axillary</a:t>
            </a:r>
            <a:r>
              <a:rPr lang="en-US" dirty="0" smtClean="0"/>
              <a:t> nodes also receive lymph from those lymphatic vessels accompanying the cephalic vein.</a:t>
            </a:r>
          </a:p>
          <a:p>
            <a:pPr algn="just"/>
            <a:endParaRPr lang="en-US" dirty="0"/>
          </a:p>
        </p:txBody>
      </p:sp>
      <p:pic>
        <p:nvPicPr>
          <p:cNvPr id="5" name="Picture 2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199467" cy="377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Efferent vessels from the apical </a:t>
            </a:r>
            <a:r>
              <a:rPr lang="en-US" dirty="0" err="1" smtClean="0"/>
              <a:t>axillary</a:t>
            </a:r>
            <a:r>
              <a:rPr lang="en-US" dirty="0" smtClean="0"/>
              <a:t> nodes travel through the </a:t>
            </a:r>
            <a:r>
              <a:rPr lang="en-US" dirty="0" err="1" smtClean="0"/>
              <a:t>cervico-axillary</a:t>
            </a:r>
            <a:r>
              <a:rPr lang="en-US" dirty="0" smtClean="0"/>
              <a:t> canal, before converging to form the </a:t>
            </a:r>
            <a:r>
              <a:rPr lang="en-US" b="1" dirty="0" err="1" smtClean="0"/>
              <a:t>subclavian</a:t>
            </a:r>
            <a:r>
              <a:rPr lang="en-US" b="1" dirty="0" smtClean="0"/>
              <a:t> lymphatic trunk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 right </a:t>
            </a:r>
            <a:r>
              <a:rPr lang="en-US" dirty="0" err="1" smtClean="0"/>
              <a:t>subclavian</a:t>
            </a:r>
            <a:r>
              <a:rPr lang="en-US" dirty="0" smtClean="0"/>
              <a:t> trunk continues to form the </a:t>
            </a:r>
            <a:r>
              <a:rPr lang="en-US" b="1" dirty="0" smtClean="0"/>
              <a:t>right lymphatic duct</a:t>
            </a:r>
            <a:r>
              <a:rPr lang="en-US" dirty="0" smtClean="0"/>
              <a:t>, and enters the right venous angle (junction of internal jugular and </a:t>
            </a:r>
            <a:r>
              <a:rPr lang="en-US" dirty="0" err="1" smtClean="0"/>
              <a:t>subclavian</a:t>
            </a:r>
            <a:r>
              <a:rPr lang="en-US" dirty="0" smtClean="0"/>
              <a:t> veins) directly. </a:t>
            </a:r>
          </a:p>
          <a:p>
            <a:pPr algn="just"/>
            <a:r>
              <a:rPr lang="en-US" dirty="0" smtClean="0"/>
              <a:t>The left </a:t>
            </a:r>
            <a:r>
              <a:rPr lang="en-US" dirty="0" err="1" smtClean="0"/>
              <a:t>subclavian</a:t>
            </a:r>
            <a:r>
              <a:rPr lang="en-US" dirty="0" smtClean="0"/>
              <a:t> trunk drains directly into the </a:t>
            </a:r>
            <a:r>
              <a:rPr lang="en-US" b="1" dirty="0" smtClean="0"/>
              <a:t>thoracic duct.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5" name="Picture 4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 b="19577"/>
          <a:stretch>
            <a:fillRect/>
          </a:stretch>
        </p:blipFill>
        <p:spPr bwMode="auto">
          <a:xfrm>
            <a:off x="4876799" y="1371600"/>
            <a:ext cx="405676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Summarizing the drainage…..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2840" t="31250" r="20351" b="11458"/>
          <a:stretch>
            <a:fillRect/>
          </a:stretch>
        </p:blipFill>
        <p:spPr bwMode="auto">
          <a:xfrm>
            <a:off x="457200" y="1524000"/>
            <a:ext cx="8215745" cy="48111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Lymphatic drainage of 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lymphatic drainage of upper 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012" y="1542990"/>
            <a:ext cx="6527588" cy="49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Lymphangitis</a:t>
            </a:r>
            <a:r>
              <a:rPr lang="en-US" dirty="0" smtClean="0"/>
              <a:t>: inflammation of lymph vessel</a:t>
            </a:r>
            <a:endParaRPr lang="en-US" dirty="0"/>
          </a:p>
        </p:txBody>
      </p:sp>
      <p:pic>
        <p:nvPicPr>
          <p:cNvPr id="36866" name="Picture 2" descr="Image result for lymphang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560231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Lymphadenitis: inflammation of lymph nodes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8130" name="Picture 2" descr="Image result for lymphadenitis armp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14600"/>
            <a:ext cx="27622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Lymphoedema</a:t>
            </a:r>
            <a:r>
              <a:rPr lang="en-US" dirty="0" smtClean="0"/>
              <a:t>: obstruction to lymph vessels leading to edema </a:t>
            </a:r>
            <a:endParaRPr lang="en-US" dirty="0"/>
          </a:p>
        </p:txBody>
      </p:sp>
      <p:pic>
        <p:nvPicPr>
          <p:cNvPr id="49154" name="Picture 2" descr="Image result for lymphoedema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60902"/>
            <a:ext cx="3886200" cy="4197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Dorsal Venous Arch/ Network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Lies on Dorsum of hand</a:t>
            </a:r>
          </a:p>
          <a:p>
            <a:pPr>
              <a:buNone/>
            </a:pPr>
            <a:r>
              <a:rPr lang="en-US" b="1" dirty="0" smtClean="0"/>
              <a:t>Tributaries:</a:t>
            </a:r>
          </a:p>
          <a:p>
            <a:r>
              <a:rPr lang="en-US" dirty="0" smtClean="0"/>
              <a:t> 3 dorsal metacarpal veins</a:t>
            </a:r>
          </a:p>
          <a:p>
            <a:r>
              <a:rPr lang="en-US" dirty="0" smtClean="0"/>
              <a:t>A Dorsal digital vein from medial side of little finger</a:t>
            </a:r>
          </a:p>
          <a:p>
            <a:r>
              <a:rPr lang="en-US" dirty="0" smtClean="0"/>
              <a:t>A Dorsal digital vein from lateral side of index finger</a:t>
            </a:r>
          </a:p>
          <a:p>
            <a:r>
              <a:rPr lang="en-US" dirty="0" smtClean="0"/>
              <a:t>2 dorsal digital veins from thumb</a:t>
            </a:r>
          </a:p>
          <a:p>
            <a:r>
              <a:rPr lang="en-US" dirty="0" smtClean="0"/>
              <a:t>Most of the blood of palm</a:t>
            </a:r>
          </a:p>
          <a:p>
            <a:pPr>
              <a:buNone/>
            </a:pPr>
            <a:r>
              <a:rPr lang="en-US" dirty="0" smtClean="0"/>
              <a:t>         - perforating veins</a:t>
            </a:r>
          </a:p>
          <a:p>
            <a:pPr>
              <a:buNone/>
            </a:pPr>
            <a:r>
              <a:rPr lang="en-US" dirty="0" smtClean="0"/>
              <a:t>         - veins passing around margin of hand</a:t>
            </a:r>
          </a:p>
          <a:p>
            <a:pPr>
              <a:buNone/>
            </a:pPr>
            <a:r>
              <a:rPr lang="en-US" b="1" dirty="0" smtClean="0"/>
              <a:t>Efferent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cephalic and </a:t>
            </a:r>
            <a:r>
              <a:rPr lang="en-US" dirty="0" err="1" smtClean="0"/>
              <a:t>basilic</a:t>
            </a:r>
            <a:r>
              <a:rPr lang="en-US" dirty="0" smtClean="0"/>
              <a:t> veins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dorsal venous 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200"/>
            <a:ext cx="4022271" cy="3754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AutoShape 2" descr="Image result for quiz time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Image result for quiz time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Image result for quiz time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15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973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/>
              <a:t>Which vein of upper limb is most commonly used for IV injections?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Median </a:t>
            </a:r>
            <a:r>
              <a:rPr lang="en-US" dirty="0" err="1" smtClean="0"/>
              <a:t>Cubital</a:t>
            </a:r>
            <a:r>
              <a:rPr lang="en-US" dirty="0" smtClean="0"/>
              <a:t> Vein</a:t>
            </a:r>
            <a:br>
              <a:rPr lang="en-US" dirty="0" smtClean="0"/>
            </a:br>
            <a:r>
              <a:rPr lang="en-US" dirty="0" smtClean="0"/>
              <a:t>B. Cephalic vein</a:t>
            </a:r>
            <a:br>
              <a:rPr lang="en-US" dirty="0" smtClean="0"/>
            </a:br>
            <a:r>
              <a:rPr lang="en-US" dirty="0" smtClean="0"/>
              <a:t>C. </a:t>
            </a:r>
            <a:r>
              <a:rPr lang="en-US" dirty="0" err="1" smtClean="0"/>
              <a:t>Basilic</a:t>
            </a:r>
            <a:r>
              <a:rPr lang="en-US" dirty="0" smtClean="0"/>
              <a:t> vein</a:t>
            </a:r>
            <a:br>
              <a:rPr lang="en-US" dirty="0" smtClean="0"/>
            </a:br>
            <a:r>
              <a:rPr lang="en-US" dirty="0" smtClean="0"/>
              <a:t>D. Dorsal venous 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/>
              <a:t>Which of the following vein of upper limb is postaxial in location?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Median </a:t>
            </a:r>
            <a:r>
              <a:rPr lang="en-US" dirty="0" err="1" smtClean="0"/>
              <a:t>Cubital</a:t>
            </a:r>
            <a:r>
              <a:rPr lang="en-US" dirty="0" smtClean="0"/>
              <a:t> Vein</a:t>
            </a:r>
            <a:br>
              <a:rPr lang="en-US" dirty="0" smtClean="0"/>
            </a:br>
            <a:r>
              <a:rPr lang="en-US" dirty="0" smtClean="0"/>
              <a:t>B. Cephalic vein</a:t>
            </a:r>
            <a:br>
              <a:rPr lang="en-US" dirty="0" smtClean="0"/>
            </a:br>
            <a:r>
              <a:rPr lang="en-US" dirty="0" smtClean="0"/>
              <a:t>C. </a:t>
            </a:r>
            <a:r>
              <a:rPr lang="en-US" dirty="0" err="1" smtClean="0"/>
              <a:t>Basilic</a:t>
            </a:r>
            <a:r>
              <a:rPr lang="en-US" dirty="0" smtClean="0"/>
              <a:t> vein</a:t>
            </a:r>
            <a:br>
              <a:rPr lang="en-US" dirty="0" smtClean="0"/>
            </a:br>
            <a:r>
              <a:rPr lang="en-US" dirty="0" smtClean="0"/>
              <a:t>D. Dorsal venous 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/>
              <a:t>Which of the following vein is most likely to bleed if a sharp cut occurs at anatomical snuff box?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Median </a:t>
            </a:r>
            <a:r>
              <a:rPr lang="en-US" dirty="0" err="1" smtClean="0"/>
              <a:t>Cubital</a:t>
            </a:r>
            <a:r>
              <a:rPr lang="en-US" dirty="0" smtClean="0"/>
              <a:t> Vein</a:t>
            </a:r>
            <a:br>
              <a:rPr lang="en-US" dirty="0" smtClean="0"/>
            </a:br>
            <a:r>
              <a:rPr lang="en-US" dirty="0" smtClean="0"/>
              <a:t>B. Cephalic vein</a:t>
            </a:r>
            <a:br>
              <a:rPr lang="en-US" dirty="0" smtClean="0"/>
            </a:br>
            <a:r>
              <a:rPr lang="en-US" dirty="0" smtClean="0"/>
              <a:t>C. </a:t>
            </a:r>
            <a:r>
              <a:rPr lang="en-US" dirty="0" err="1" smtClean="0"/>
              <a:t>Basilic</a:t>
            </a:r>
            <a:r>
              <a:rPr lang="en-US" dirty="0" smtClean="0"/>
              <a:t> vein</a:t>
            </a:r>
            <a:br>
              <a:rPr lang="en-US" dirty="0" smtClean="0"/>
            </a:br>
            <a:r>
              <a:rPr lang="en-US" dirty="0" smtClean="0"/>
              <a:t>D. Dorsal venous 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IN" b="1" dirty="0" smtClean="0"/>
              <a:t>At which point </a:t>
            </a:r>
            <a:r>
              <a:rPr lang="en-IN" b="1" dirty="0" err="1" smtClean="0"/>
              <a:t>basilic</a:t>
            </a:r>
            <a:r>
              <a:rPr lang="en-IN" b="1" dirty="0" smtClean="0"/>
              <a:t> vein pierces deep fascia ?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A. lower border of </a:t>
            </a:r>
            <a:r>
              <a:rPr lang="en-IN" dirty="0" err="1" smtClean="0"/>
              <a:t>pectoralis</a:t>
            </a:r>
            <a:r>
              <a:rPr lang="en-IN" dirty="0" smtClean="0"/>
              <a:t> major</a:t>
            </a:r>
            <a:br>
              <a:rPr lang="en-IN" dirty="0" smtClean="0"/>
            </a:br>
            <a:r>
              <a:rPr lang="en-IN" dirty="0" smtClean="0"/>
              <a:t>B. just below clavicle</a:t>
            </a:r>
            <a:br>
              <a:rPr lang="en-IN" dirty="0" smtClean="0"/>
            </a:br>
            <a:r>
              <a:rPr lang="en-IN" dirty="0" smtClean="0"/>
              <a:t>C. lower border of </a:t>
            </a:r>
            <a:r>
              <a:rPr lang="en-IN" dirty="0" err="1" smtClean="0"/>
              <a:t>teres</a:t>
            </a:r>
            <a:r>
              <a:rPr lang="en-IN" dirty="0" smtClean="0"/>
              <a:t> major</a:t>
            </a:r>
            <a:br>
              <a:rPr lang="en-IN" dirty="0" smtClean="0"/>
            </a:br>
            <a:r>
              <a:rPr lang="en-IN" dirty="0" smtClean="0"/>
              <a:t>D. middle of arm</a:t>
            </a:r>
            <a:br>
              <a:rPr lang="en-IN" dirty="0" smtClean="0"/>
            </a:br>
            <a:r>
              <a:rPr lang="en-IN" dirty="0" smtClean="0"/>
              <a:t>E. middle of forearm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IN" b="1" dirty="0" smtClean="0"/>
              <a:t>Which of the following </a:t>
            </a:r>
            <a:r>
              <a:rPr lang="en-IN" b="1" dirty="0" err="1" smtClean="0"/>
              <a:t>axillary</a:t>
            </a:r>
            <a:r>
              <a:rPr lang="en-IN" b="1" dirty="0" smtClean="0"/>
              <a:t> lymph nodes primarily drain the upper limb?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A. pectoral</a:t>
            </a:r>
            <a:br>
              <a:rPr lang="en-IN" dirty="0" smtClean="0"/>
            </a:br>
            <a:r>
              <a:rPr lang="en-IN" dirty="0" smtClean="0"/>
              <a:t>B. </a:t>
            </a:r>
            <a:r>
              <a:rPr lang="en-IN" dirty="0" err="1" smtClean="0"/>
              <a:t>subscapular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C. central</a:t>
            </a:r>
            <a:br>
              <a:rPr lang="en-IN" dirty="0" smtClean="0"/>
            </a:br>
            <a:r>
              <a:rPr lang="en-IN" dirty="0" smtClean="0"/>
              <a:t>D. lateral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IN" b="1" dirty="0" smtClean="0"/>
              <a:t>Which of the following lymph node DOES NOT receive lymph from breast?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A. pectoral</a:t>
            </a:r>
            <a:br>
              <a:rPr lang="en-IN" dirty="0" smtClean="0"/>
            </a:br>
            <a:r>
              <a:rPr lang="en-IN" dirty="0" smtClean="0"/>
              <a:t>B. </a:t>
            </a:r>
            <a:r>
              <a:rPr lang="en-IN" dirty="0" err="1" smtClean="0"/>
              <a:t>subscapular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C. humeral</a:t>
            </a:r>
            <a:br>
              <a:rPr lang="en-IN" dirty="0" smtClean="0"/>
            </a:br>
            <a:r>
              <a:rPr lang="en-IN" dirty="0" smtClean="0"/>
              <a:t>D. central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IN" dirty="0"/>
          </a:p>
        </p:txBody>
      </p:sp>
      <p:pic>
        <p:nvPicPr>
          <p:cNvPr id="58370" name="Picture 2" descr="Image result for cephalic v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002" y="304800"/>
            <a:ext cx="6020197" cy="6028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Please visit university website for downloading today’s presentation .</a:t>
            </a:r>
          </a:p>
          <a:p>
            <a:r>
              <a:rPr lang="en-US" sz="4400" b="1" dirty="0" smtClean="0"/>
              <a:t>Give your feedback.</a:t>
            </a:r>
          </a:p>
          <a:p>
            <a:r>
              <a:rPr lang="en-US" sz="4400" b="1" smtClean="0"/>
              <a:t>Thanks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Cephalic vein:</a:t>
            </a:r>
            <a:r>
              <a:rPr lang="en-US" sz="2800" dirty="0" smtClean="0"/>
              <a:t> spends all of its time in subcutaneous tissues - drains the radial dorsum of hand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/>
              <a:t>Preaxial</a:t>
            </a:r>
            <a:r>
              <a:rPr lang="en-US" dirty="0" smtClean="0"/>
              <a:t> vein (cf. great </a:t>
            </a:r>
            <a:r>
              <a:rPr lang="en-US" dirty="0" err="1" smtClean="0"/>
              <a:t>saphenous</a:t>
            </a:r>
            <a:r>
              <a:rPr lang="en-US" dirty="0" smtClean="0"/>
              <a:t> vein) longer vein</a:t>
            </a:r>
          </a:p>
          <a:p>
            <a:pPr algn="just"/>
            <a:r>
              <a:rPr lang="en-US" dirty="0" smtClean="0"/>
              <a:t>Begins from lateral end of dorsal venous arch</a:t>
            </a:r>
          </a:p>
          <a:p>
            <a:pPr algn="just"/>
            <a:r>
              <a:rPr lang="en-US" dirty="0" smtClean="0"/>
              <a:t>Runs upwards through roof of anatomical snuff box</a:t>
            </a:r>
          </a:p>
          <a:p>
            <a:pPr algn="just"/>
            <a:r>
              <a:rPr lang="en-US" dirty="0" smtClean="0"/>
              <a:t>Winds round the forearm</a:t>
            </a:r>
          </a:p>
          <a:p>
            <a:pPr algn="just"/>
            <a:r>
              <a:rPr lang="en-US" dirty="0" smtClean="0"/>
              <a:t>Reaches </a:t>
            </a:r>
            <a:r>
              <a:rPr lang="en-US" dirty="0" err="1" smtClean="0"/>
              <a:t>infront</a:t>
            </a:r>
            <a:r>
              <a:rPr lang="en-US" dirty="0" smtClean="0"/>
              <a:t> of elbow along lateral border of 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 algn="just"/>
            <a:r>
              <a:rPr lang="en-US" dirty="0" smtClean="0"/>
              <a:t>Pierces deep fascia at lower border of </a:t>
            </a:r>
            <a:r>
              <a:rPr lang="en-US" dirty="0" err="1" smtClean="0"/>
              <a:t>pectoralis</a:t>
            </a:r>
            <a:r>
              <a:rPr lang="en-US" dirty="0" smtClean="0"/>
              <a:t>  major</a:t>
            </a:r>
          </a:p>
          <a:p>
            <a:pPr algn="just"/>
            <a:r>
              <a:rPr lang="en-US" dirty="0" smtClean="0"/>
              <a:t>Runs in </a:t>
            </a:r>
            <a:r>
              <a:rPr lang="en-US" dirty="0" err="1" smtClean="0"/>
              <a:t>delto</a:t>
            </a:r>
            <a:r>
              <a:rPr lang="en-US" dirty="0" smtClean="0"/>
              <a:t>-pectoral groove</a:t>
            </a:r>
          </a:p>
          <a:p>
            <a:pPr algn="just"/>
            <a:r>
              <a:rPr lang="en-US" dirty="0" smtClean="0"/>
              <a:t>Pierces </a:t>
            </a:r>
            <a:r>
              <a:rPr lang="en-US" dirty="0" err="1" smtClean="0"/>
              <a:t>clavi</a:t>
            </a:r>
            <a:r>
              <a:rPr lang="en-US" dirty="0" smtClean="0"/>
              <a:t>-pectoral fascia to join </a:t>
            </a:r>
            <a:r>
              <a:rPr lang="en-US" dirty="0" err="1" smtClean="0"/>
              <a:t>axillary</a:t>
            </a:r>
            <a:r>
              <a:rPr lang="en-US" dirty="0" smtClean="0"/>
              <a:t> vein.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47438" t="27083" r="27379" b="17708"/>
          <a:stretch>
            <a:fillRect/>
          </a:stretch>
        </p:blipFill>
        <p:spPr bwMode="auto">
          <a:xfrm>
            <a:off x="4800600" y="1524000"/>
            <a:ext cx="3988279" cy="49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Cephalic vein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At elbow communicate to </a:t>
            </a:r>
            <a:r>
              <a:rPr lang="en-US" dirty="0" err="1" smtClean="0"/>
              <a:t>basilic</a:t>
            </a:r>
            <a:r>
              <a:rPr lang="en-US" dirty="0" smtClean="0"/>
              <a:t> vein through MEDIAN CUBITAL VEIN</a:t>
            </a:r>
          </a:p>
          <a:p>
            <a:pPr algn="just"/>
            <a:r>
              <a:rPr lang="en-US" dirty="0" smtClean="0"/>
              <a:t>Accompanied by lateral </a:t>
            </a:r>
            <a:r>
              <a:rPr lang="en-US" dirty="0" err="1" smtClean="0"/>
              <a:t>cutaneous</a:t>
            </a:r>
            <a:r>
              <a:rPr lang="en-US" dirty="0" smtClean="0"/>
              <a:t> nerve of forearm  and terminal branch of radial nerve </a:t>
            </a:r>
          </a:p>
          <a:p>
            <a:pPr algn="just"/>
            <a:r>
              <a:rPr lang="en-US" dirty="0" smtClean="0"/>
              <a:t>An accessory cephalic vein may join it near elbow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47438" t="27083" r="27379" b="17708"/>
          <a:stretch>
            <a:fillRect/>
          </a:stretch>
        </p:blipFill>
        <p:spPr bwMode="auto">
          <a:xfrm>
            <a:off x="4800600" y="1524000"/>
            <a:ext cx="3988279" cy="49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Image result for lateral cutaneous nerve of forea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600" y="1524000"/>
            <a:ext cx="1462068" cy="1990726"/>
          </a:xfrm>
          <a:prstGeom prst="rect">
            <a:avLst/>
          </a:prstGeom>
          <a:noFill/>
        </p:spPr>
      </p:pic>
      <p:pic>
        <p:nvPicPr>
          <p:cNvPr id="23556" name="Picture 4" descr="Image result for anatomical snuff box 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19600"/>
            <a:ext cx="2133600" cy="1943747"/>
          </a:xfrm>
          <a:prstGeom prst="rect">
            <a:avLst/>
          </a:prstGeom>
          <a:noFill/>
        </p:spPr>
      </p:pic>
      <p:pic>
        <p:nvPicPr>
          <p:cNvPr id="23558" name="Picture 6" descr="Image result for accessory cephalic vein 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112327"/>
            <a:ext cx="2133600" cy="1745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Basilic</a:t>
            </a:r>
            <a:r>
              <a:rPr lang="en-US" dirty="0" smtClean="0"/>
              <a:t> Vein: drains the </a:t>
            </a:r>
            <a:r>
              <a:rPr lang="en-US" dirty="0" err="1" smtClean="0"/>
              <a:t>ulnar</a:t>
            </a:r>
            <a:r>
              <a:rPr lang="en-US" dirty="0" smtClean="0"/>
              <a:t> dorsum of the hand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1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Postaxial vein( cf. short </a:t>
            </a:r>
            <a:r>
              <a:rPr lang="en-US" dirty="0" err="1" smtClean="0"/>
              <a:t>saphenous</a:t>
            </a:r>
            <a:r>
              <a:rPr lang="en-US" dirty="0" smtClean="0"/>
              <a:t> vein of lower limb)</a:t>
            </a:r>
          </a:p>
          <a:p>
            <a:r>
              <a:rPr lang="en-US" dirty="0" smtClean="0"/>
              <a:t>Smaller vein</a:t>
            </a:r>
          </a:p>
          <a:p>
            <a:r>
              <a:rPr lang="en-US" dirty="0" smtClean="0"/>
              <a:t>Begins from medial end of dorsal venous arch</a:t>
            </a:r>
          </a:p>
          <a:p>
            <a:r>
              <a:rPr lang="en-US" dirty="0" smtClean="0"/>
              <a:t>Runs </a:t>
            </a:r>
            <a:r>
              <a:rPr lang="en-US" sz="3400" dirty="0" smtClean="0"/>
              <a:t>upwards</a:t>
            </a:r>
            <a:r>
              <a:rPr lang="en-US" dirty="0" smtClean="0"/>
              <a:t> along back of medial border of forearm </a:t>
            </a:r>
          </a:p>
          <a:p>
            <a:r>
              <a:rPr lang="en-US" dirty="0" smtClean="0"/>
              <a:t>Winds round at elbow and comes </a:t>
            </a:r>
            <a:r>
              <a:rPr lang="en-US" dirty="0" err="1" smtClean="0"/>
              <a:t>infront</a:t>
            </a:r>
            <a:r>
              <a:rPr lang="en-US" dirty="0" smtClean="0"/>
              <a:t> of medial </a:t>
            </a:r>
            <a:r>
              <a:rPr lang="en-US" dirty="0" err="1" smtClean="0"/>
              <a:t>epicondyle</a:t>
            </a:r>
            <a:r>
              <a:rPr lang="en-US" dirty="0" smtClean="0"/>
              <a:t> along medial margin of 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 err="1" smtClean="0"/>
              <a:t>midarm</a:t>
            </a:r>
            <a:r>
              <a:rPr lang="en-US" dirty="0" smtClean="0"/>
              <a:t> pierces deep fascia</a:t>
            </a:r>
          </a:p>
          <a:p>
            <a:r>
              <a:rPr lang="en-US" dirty="0" smtClean="0"/>
              <a:t>Runs along medial side of brachial artery </a:t>
            </a:r>
            <a:r>
              <a:rPr lang="en-US" dirty="0" err="1" smtClean="0"/>
              <a:t>upto</a:t>
            </a:r>
            <a:r>
              <a:rPr lang="en-US" dirty="0" smtClean="0"/>
              <a:t> lower border of </a:t>
            </a:r>
            <a:r>
              <a:rPr lang="en-US" dirty="0" err="1" smtClean="0"/>
              <a:t>teres</a:t>
            </a:r>
            <a:r>
              <a:rPr lang="en-US" dirty="0" smtClean="0"/>
              <a:t> major to continue as </a:t>
            </a:r>
            <a:r>
              <a:rPr lang="en-US" dirty="0" err="1" smtClean="0"/>
              <a:t>axillary</a:t>
            </a:r>
            <a:r>
              <a:rPr lang="en-US" dirty="0" smtClean="0"/>
              <a:t> vein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47438" t="27083" r="27379" b="17708"/>
          <a:stretch>
            <a:fillRect/>
          </a:stretch>
        </p:blipFill>
        <p:spPr bwMode="auto">
          <a:xfrm>
            <a:off x="4986068" y="1439185"/>
            <a:ext cx="3929332" cy="50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Basilic</a:t>
            </a:r>
            <a:r>
              <a:rPr lang="en-US" dirty="0" smtClean="0"/>
              <a:t> Vein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2.5 cm above medial </a:t>
            </a:r>
            <a:r>
              <a:rPr lang="en-US" dirty="0" err="1" smtClean="0"/>
              <a:t>epicondyle</a:t>
            </a:r>
            <a:r>
              <a:rPr lang="en-US" dirty="0" smtClean="0"/>
              <a:t> joined by MEDIAN CUBITAL VEIN .</a:t>
            </a:r>
          </a:p>
          <a:p>
            <a:pPr algn="just"/>
            <a:r>
              <a:rPr lang="en-US" dirty="0" smtClean="0"/>
              <a:t>Accompanied by medial </a:t>
            </a:r>
            <a:r>
              <a:rPr lang="en-US" dirty="0" err="1" smtClean="0"/>
              <a:t>cutaneous</a:t>
            </a:r>
            <a:r>
              <a:rPr lang="en-US" dirty="0" smtClean="0"/>
              <a:t> nerve of forearm and dorsal branch of </a:t>
            </a:r>
            <a:r>
              <a:rPr lang="en-US" dirty="0" err="1" smtClean="0"/>
              <a:t>ulnar</a:t>
            </a:r>
            <a:r>
              <a:rPr lang="en-US" dirty="0" smtClean="0"/>
              <a:t> nerve</a:t>
            </a:r>
            <a:endParaRPr lang="en-US" dirty="0"/>
          </a:p>
        </p:txBody>
      </p:sp>
      <p:pic>
        <p:nvPicPr>
          <p:cNvPr id="4" name="Picture 2" descr="Image result for lateral cutaneous nerve of forearm"/>
          <p:cNvPicPr>
            <a:picLocks noChangeAspect="1" noChangeArrowheads="1"/>
          </p:cNvPicPr>
          <p:nvPr/>
        </p:nvPicPr>
        <p:blipFill>
          <a:blip r:embed="rId2"/>
          <a:srcRect l="2222" t="1632"/>
          <a:stretch>
            <a:fillRect/>
          </a:stretch>
        </p:blipFill>
        <p:spPr bwMode="auto">
          <a:xfrm flipH="1">
            <a:off x="6625626" y="1524000"/>
            <a:ext cx="2518374" cy="3449668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 l="16984" t="27083" r="59590" b="26042"/>
          <a:stretch>
            <a:fillRect/>
          </a:stretch>
        </p:blipFill>
        <p:spPr bwMode="auto">
          <a:xfrm>
            <a:off x="4800600" y="3733800"/>
            <a:ext cx="277706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Median </a:t>
            </a:r>
            <a:r>
              <a:rPr lang="en-US" dirty="0" err="1" smtClean="0"/>
              <a:t>Cubital</a:t>
            </a:r>
            <a:r>
              <a:rPr lang="en-US" dirty="0" smtClean="0"/>
              <a:t> Vein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Large communicating vein which shunts blood from cephalic to </a:t>
            </a:r>
            <a:r>
              <a:rPr lang="en-US" dirty="0" err="1" smtClean="0"/>
              <a:t>basilic</a:t>
            </a:r>
            <a:r>
              <a:rPr lang="en-US" dirty="0" smtClean="0"/>
              <a:t> vein</a:t>
            </a:r>
          </a:p>
          <a:p>
            <a:r>
              <a:rPr lang="en-US" dirty="0" smtClean="0"/>
              <a:t>Begins from cephalic</a:t>
            </a:r>
          </a:p>
          <a:p>
            <a:pPr>
              <a:buNone/>
            </a:pPr>
            <a:r>
              <a:rPr lang="en-US" dirty="0" smtClean="0"/>
              <a:t>    Vein 2.5 cm below the bend of elbow</a:t>
            </a:r>
          </a:p>
          <a:p>
            <a:r>
              <a:rPr lang="en-US" dirty="0" smtClean="0"/>
              <a:t>Runs obliquely upwards and medially</a:t>
            </a:r>
          </a:p>
          <a:p>
            <a:r>
              <a:rPr lang="en-US" dirty="0" smtClean="0"/>
              <a:t>Ends in </a:t>
            </a:r>
            <a:r>
              <a:rPr lang="en-US" dirty="0" err="1" smtClean="0"/>
              <a:t>basilic</a:t>
            </a:r>
            <a:r>
              <a:rPr lang="en-US" dirty="0" smtClean="0"/>
              <a:t> vein 2.5cm above the medial </a:t>
            </a:r>
            <a:r>
              <a:rPr lang="en-US" dirty="0" err="1" smtClean="0"/>
              <a:t>epicondyle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5602" name="Picture 2" descr="Image result for median cubital v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25431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Median </a:t>
            </a:r>
            <a:r>
              <a:rPr lang="en-US" dirty="0" err="1" smtClean="0"/>
              <a:t>Cubital</a:t>
            </a:r>
            <a:r>
              <a:rPr lang="en-US" dirty="0" smtClean="0"/>
              <a:t> Vein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2209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Seperated</a:t>
            </a:r>
            <a:r>
              <a:rPr lang="en-US" dirty="0" smtClean="0"/>
              <a:t> from brachial artery by </a:t>
            </a:r>
            <a:r>
              <a:rPr lang="en-US" dirty="0" err="1" smtClean="0"/>
              <a:t>bicipital</a:t>
            </a:r>
            <a:r>
              <a:rPr lang="en-US" dirty="0" smtClean="0"/>
              <a:t> </a:t>
            </a:r>
            <a:r>
              <a:rPr lang="en-US" dirty="0" err="1" smtClean="0"/>
              <a:t>aponeurosis</a:t>
            </a:r>
            <a:endParaRPr lang="en-US" dirty="0" smtClean="0"/>
          </a:p>
          <a:p>
            <a:r>
              <a:rPr lang="en-US" dirty="0" smtClean="0"/>
              <a:t>May receive median vein of forearm</a:t>
            </a:r>
          </a:p>
          <a:p>
            <a:r>
              <a:rPr lang="en-US" dirty="0" smtClean="0"/>
              <a:t>Connected to deep veins through perforating vein, which pierces </a:t>
            </a:r>
            <a:r>
              <a:rPr lang="en-US" dirty="0" err="1" smtClean="0"/>
              <a:t>bicipital</a:t>
            </a:r>
            <a:r>
              <a:rPr lang="en-US" dirty="0" smtClean="0"/>
              <a:t> </a:t>
            </a:r>
            <a:r>
              <a:rPr lang="en-US" dirty="0" err="1" smtClean="0"/>
              <a:t>aponeurosis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Perforator vein helps in fixing the median </a:t>
            </a:r>
            <a:r>
              <a:rPr lang="en-US" dirty="0" err="1" smtClean="0"/>
              <a:t>cubital</a:t>
            </a:r>
            <a:r>
              <a:rPr lang="en-US" dirty="0" smtClean="0"/>
              <a:t> vein: making it ideal for IV injections</a:t>
            </a:r>
            <a:endParaRPr lang="en-US" dirty="0"/>
          </a:p>
        </p:txBody>
      </p:sp>
      <p:pic>
        <p:nvPicPr>
          <p:cNvPr id="5" name="Picture 2" descr="Image result for median cubital v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618433"/>
            <a:ext cx="6629400" cy="3239567"/>
          </a:xfrm>
          <a:prstGeom prst="rect">
            <a:avLst/>
          </a:prstGeom>
          <a:noFill/>
        </p:spPr>
      </p:pic>
      <p:pic>
        <p:nvPicPr>
          <p:cNvPr id="6" name="Picture 2" descr="Image result for median cubital vein"/>
          <p:cNvPicPr>
            <a:picLocks noChangeAspect="1" noChangeArrowheads="1"/>
          </p:cNvPicPr>
          <p:nvPr/>
        </p:nvPicPr>
        <p:blipFill>
          <a:blip r:embed="rId3"/>
          <a:srcRect l="23970" r="25094" b="68000"/>
          <a:stretch>
            <a:fillRect/>
          </a:stretch>
        </p:blipFill>
        <p:spPr bwMode="auto">
          <a:xfrm>
            <a:off x="152400" y="4343400"/>
            <a:ext cx="12954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727</Words>
  <Application>Microsoft Office PowerPoint</Application>
  <PresentationFormat>On-screen Show (4:3)</PresentationFormat>
  <Paragraphs>131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Venous and lymphatic drainage of Upper Limb</vt:lpstr>
      <vt:lpstr>Superficial Veins</vt:lpstr>
      <vt:lpstr>Dorsal Venous Arch/ Network</vt:lpstr>
      <vt:lpstr>Cephalic vein: spends all of its time in subcutaneous tissues - drains the radial dorsum of hand </vt:lpstr>
      <vt:lpstr>Cephalic vein</vt:lpstr>
      <vt:lpstr>Basilic Vein: drains the ulnar dorsum of the hand </vt:lpstr>
      <vt:lpstr>Basilic Vein</vt:lpstr>
      <vt:lpstr>Median Cubital Vein</vt:lpstr>
      <vt:lpstr>Median Cubital Vein</vt:lpstr>
      <vt:lpstr>Median Vein of Forearm</vt:lpstr>
      <vt:lpstr>Variational Anatomy</vt:lpstr>
      <vt:lpstr>Deep Veins </vt:lpstr>
      <vt:lpstr>Applied Anatomy</vt:lpstr>
      <vt:lpstr> Superficial Lymphatic Vessels </vt:lpstr>
      <vt:lpstr> Superficial Lymphatic Vessels </vt:lpstr>
      <vt:lpstr> Superficial Lymphatic Vessels </vt:lpstr>
      <vt:lpstr> Deep Lymphatic Vessels </vt:lpstr>
      <vt:lpstr> Lymph Nodes </vt:lpstr>
      <vt:lpstr>Lymph Nodes </vt:lpstr>
      <vt:lpstr>Lymph Nodes </vt:lpstr>
      <vt:lpstr>Lymph Nodes </vt:lpstr>
      <vt:lpstr>Lymph Nodes </vt:lpstr>
      <vt:lpstr>Lymph Nodes </vt:lpstr>
      <vt:lpstr> </vt:lpstr>
      <vt:lpstr>Summarizing the drainage…..</vt:lpstr>
      <vt:lpstr>Lymphatic drainage of breast</vt:lpstr>
      <vt:lpstr>Applied Anatomy</vt:lpstr>
      <vt:lpstr>Applied Anatomy</vt:lpstr>
      <vt:lpstr>Applied Anatomy</vt:lpstr>
      <vt:lpstr>Slide 30</vt:lpstr>
      <vt:lpstr>Which vein of upper limb is most commonly used for IV injections?  A. Median Cubital Vein B. Cephalic vein C. Basilic vein D. Dorsal venous arch</vt:lpstr>
      <vt:lpstr>Which of the following vein of upper limb is postaxial in location?  A. Median Cubital Vein B. Cephalic vein C. Basilic vein D. Dorsal venous arch</vt:lpstr>
      <vt:lpstr>Which of the following vein is most likely to bleed if a sharp cut occurs at anatomical snuff box?  A. Median Cubital Vein B. Cephalic vein C. Basilic vein D. Dorsal venous arch</vt:lpstr>
      <vt:lpstr>At which point basilic vein pierces deep fascia ? A. lower border of pectoralis major B. just below clavicle C. lower border of teres major D. middle of arm E. middle of forearm </vt:lpstr>
      <vt:lpstr>Which of the following axillary lymph nodes primarily drain the upper limb? A. pectoral B. subscapular C. central D. lateral </vt:lpstr>
      <vt:lpstr>Which of the following lymph node DOES NOT receive lymph from breast? A. pectoral B. subscapular C. humeral D. central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Dermatomes and cutaneous innervation of upper limb</dc:title>
  <dc:creator>Anita Rani</dc:creator>
  <cp:lastModifiedBy>Anita Rani</cp:lastModifiedBy>
  <cp:revision>45</cp:revision>
  <dcterms:created xsi:type="dcterms:W3CDTF">2006-08-16T00:00:00Z</dcterms:created>
  <dcterms:modified xsi:type="dcterms:W3CDTF">2016-10-20T04:18:28Z</dcterms:modified>
</cp:coreProperties>
</file>